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59" r:id="rId8"/>
    <p:sldId id="267" r:id="rId9"/>
    <p:sldId id="260" r:id="rId10"/>
    <p:sldId id="262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9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7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9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5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8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3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07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4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4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FCCC-F5CE-423B-8BB9-665F3173935E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CEE0-95E5-4C55-B2EA-C02CC0A98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0258" y="2149927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Reading Coffee Morning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1078" y="3194135"/>
            <a:ext cx="5013960" cy="73152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Wednesday 22</a:t>
            </a:r>
            <a:r>
              <a:rPr lang="en-GB" baseline="30000" dirty="0" smtClean="0"/>
              <a:t>nd</a:t>
            </a:r>
            <a:r>
              <a:rPr lang="en-GB" dirty="0" smtClean="0"/>
              <a:t> January 2020</a:t>
            </a:r>
            <a:endParaRPr lang="en-GB" dirty="0"/>
          </a:p>
        </p:txBody>
      </p:sp>
      <p:pic>
        <p:nvPicPr>
          <p:cNvPr id="1026" name="Picture 2" descr="Image result for brentfield primary schoo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67579"/>
            <a:ext cx="6313806" cy="16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entfield primary schoo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4038523"/>
            <a:ext cx="4968241" cy="28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2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in Reading Records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reading record book is a way for you </a:t>
            </a:r>
          </a:p>
          <a:p>
            <a:pPr marL="0" indent="0">
              <a:buNone/>
            </a:pPr>
            <a:r>
              <a:rPr lang="en-GB" dirty="0" smtClean="0"/>
              <a:t>to record the reading that happens at home.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should listen to your children reading for between 10 – 20 minutes everyday!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On the next page is an example of how you should fill it in. </a:t>
            </a:r>
            <a:endParaRPr lang="en-GB" dirty="0"/>
          </a:p>
        </p:txBody>
      </p:sp>
      <p:pic>
        <p:nvPicPr>
          <p:cNvPr id="4" name="Picture 10" descr="Image result for reading record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57" y="-103021"/>
            <a:ext cx="2554229" cy="25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reading record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878" y="225135"/>
            <a:ext cx="2226073" cy="22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6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92771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Filling in Reading Records</a:t>
            </a:r>
            <a:endParaRPr lang="en-GB" dirty="0"/>
          </a:p>
        </p:txBody>
      </p:sp>
      <p:pic>
        <p:nvPicPr>
          <p:cNvPr id="4" name="Picture 10" descr="Image result for reading record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71" y="3779093"/>
            <a:ext cx="2554229" cy="25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reading record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21" y="967670"/>
            <a:ext cx="2226073" cy="22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812" t="20319" r="53501" b="16317"/>
          <a:stretch/>
        </p:blipFill>
        <p:spPr>
          <a:xfrm>
            <a:off x="207135" y="654925"/>
            <a:ext cx="8073980" cy="62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98961" cy="6651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comments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21" t="42437" r="51620" b="18295"/>
          <a:stretch/>
        </p:blipFill>
        <p:spPr>
          <a:xfrm>
            <a:off x="412124" y="1146220"/>
            <a:ext cx="9916732" cy="51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7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118" y="2438623"/>
            <a:ext cx="10515600" cy="1325563"/>
          </a:xfrm>
        </p:spPr>
        <p:txBody>
          <a:bodyPr/>
          <a:lstStyle/>
          <a:p>
            <a:r>
              <a:rPr lang="en-GB" sz="6000" dirty="0" smtClean="0"/>
              <a:t>Questions</a:t>
            </a:r>
            <a:endParaRPr lang="en-GB" dirty="0"/>
          </a:p>
        </p:txBody>
      </p:sp>
      <p:pic>
        <p:nvPicPr>
          <p:cNvPr id="11266" name="Picture 2" descr="Image result for Question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125"/>
            <a:ext cx="8382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6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754" y="365124"/>
            <a:ext cx="8542020" cy="1325563"/>
          </a:xfrm>
        </p:spPr>
        <p:txBody>
          <a:bodyPr/>
          <a:lstStyle/>
          <a:p>
            <a:r>
              <a:rPr lang="en-GB" b="1" dirty="0" smtClean="0"/>
              <a:t>Reading at </a:t>
            </a:r>
            <a:r>
              <a:rPr lang="en-GB" b="1" dirty="0" err="1" smtClean="0"/>
              <a:t>Brentfield</a:t>
            </a:r>
            <a:r>
              <a:rPr lang="en-GB" b="1" dirty="0" smtClean="0"/>
              <a:t> Primary School</a:t>
            </a:r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754" y="1300832"/>
            <a:ext cx="9186466" cy="4138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To help our pupils be confident readers we start the reading process in Nursery with the teaching of phonics.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Phonics is taught at our school using the Read Write </a:t>
            </a:r>
            <a:r>
              <a:rPr lang="en-GB" dirty="0" err="1" smtClean="0"/>
              <a:t>Inc</a:t>
            </a:r>
            <a:r>
              <a:rPr lang="en-GB" dirty="0" smtClean="0"/>
              <a:t> programme for children in Nursery – Year 1. </a:t>
            </a:r>
          </a:p>
          <a:p>
            <a:pPr marL="0" indent="0" algn="ctr">
              <a:buNone/>
            </a:pPr>
            <a:r>
              <a:rPr lang="en-GB" sz="2400" i="1" dirty="0" smtClean="0"/>
              <a:t>You can find more information about this on the school website. </a:t>
            </a:r>
            <a:endParaRPr lang="en-GB" i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For pupils who don’t pass the phonics test at the end of Year 1 additional phonics sessions take place to ensure they have the key skills they need to help them be confident readers. </a:t>
            </a:r>
          </a:p>
        </p:txBody>
      </p:sp>
      <p:pic>
        <p:nvPicPr>
          <p:cNvPr id="2050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472" y="365125"/>
            <a:ext cx="2105343" cy="18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eading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57" y="365124"/>
            <a:ext cx="2105343" cy="18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w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20" y="5439444"/>
            <a:ext cx="4310458" cy="13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3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0" y="638051"/>
            <a:ext cx="8542020" cy="1325563"/>
          </a:xfrm>
        </p:spPr>
        <p:txBody>
          <a:bodyPr/>
          <a:lstStyle/>
          <a:p>
            <a:r>
              <a:rPr lang="en-GB" b="1" dirty="0" smtClean="0"/>
              <a:t>Reading at </a:t>
            </a:r>
            <a:r>
              <a:rPr lang="en-GB" b="1" dirty="0" err="1" smtClean="0"/>
              <a:t>Brentfield</a:t>
            </a:r>
            <a:r>
              <a:rPr lang="en-GB" b="1" dirty="0" smtClean="0"/>
              <a:t> Primary School</a:t>
            </a:r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644968"/>
            <a:ext cx="8812530" cy="475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 addition to phonics we use the Daily Supported Reading </a:t>
            </a:r>
            <a:r>
              <a:rPr lang="en-GB" dirty="0" smtClean="0"/>
              <a:t>programme</a:t>
            </a:r>
            <a:r>
              <a:rPr lang="en-GB" dirty="0" smtClean="0"/>
              <a:t> in Reception (</a:t>
            </a:r>
            <a:r>
              <a:rPr lang="en-GB" sz="2400" i="1" dirty="0" smtClean="0"/>
              <a:t>for pupils who are ready</a:t>
            </a:r>
            <a:r>
              <a:rPr lang="en-GB" dirty="0" smtClean="0"/>
              <a:t>) to Year 2.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year 3 to 6, we use the programme Destination Reader.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these reading sessions, children read high quality texts and are exposed to new vocabulary.  The books for these sessions are used at school.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More information can be found on the school website. </a:t>
            </a:r>
          </a:p>
        </p:txBody>
      </p:sp>
      <p:pic>
        <p:nvPicPr>
          <p:cNvPr id="2050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472" y="365125"/>
            <a:ext cx="2105343" cy="18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57" y="365124"/>
            <a:ext cx="2105343" cy="18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9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172" y="339368"/>
            <a:ext cx="5821251" cy="536396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Changes we have made to reading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871" y="1803109"/>
            <a:ext cx="8450864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The library has changed to promote reading for pleasure. </a:t>
            </a:r>
          </a:p>
          <a:p>
            <a:pPr marL="0" indent="0">
              <a:buNone/>
            </a:pPr>
            <a:r>
              <a:rPr lang="en-GB" sz="2000" dirty="0" smtClean="0"/>
              <a:t>We now have a new librarian and the library will be open to parents afterschool on </a:t>
            </a:r>
            <a:r>
              <a:rPr lang="en-GB" sz="2400" b="1" u="sng" dirty="0" smtClean="0"/>
              <a:t>Monday</a:t>
            </a:r>
            <a:r>
              <a:rPr lang="en-GB" sz="2400" dirty="0" smtClean="0"/>
              <a:t> </a:t>
            </a:r>
            <a:r>
              <a:rPr lang="en-GB" sz="2000" dirty="0" smtClean="0"/>
              <a:t>and </a:t>
            </a:r>
            <a:r>
              <a:rPr lang="en-GB" sz="2400" b="1" u="sng" dirty="0" smtClean="0"/>
              <a:t>Thursday</a:t>
            </a:r>
            <a:r>
              <a:rPr lang="en-GB" sz="2400" dirty="0" smtClean="0"/>
              <a:t> </a:t>
            </a:r>
            <a:r>
              <a:rPr lang="en-GB" sz="2000" dirty="0" smtClean="0"/>
              <a:t>each week.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children can choose which book they would like to read and no longer need to test on books.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 smtClean="0"/>
              <a:t>2. Children will be given book banded books which will be at the right reading level for the children. </a:t>
            </a:r>
          </a:p>
          <a:p>
            <a:pPr marL="0" indent="0">
              <a:buNone/>
            </a:pPr>
            <a:r>
              <a:rPr lang="en-GB" sz="2000" dirty="0" smtClean="0"/>
              <a:t>Children will be assessed on reading using PM Benchmarks at the start of each term.  </a:t>
            </a:r>
          </a:p>
          <a:p>
            <a:pPr marL="0" indent="0">
              <a:buNone/>
            </a:pPr>
            <a:r>
              <a:rPr lang="en-GB" sz="2000" dirty="0" smtClean="0"/>
              <a:t>Their progress will be monitored in reading sessions and the children will move onto the next book band when they are ready.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3100" dirty="0" smtClean="0"/>
              <a:t>3. We have spent over £15,000 on new books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 For English lessons, the library and to bring home – please look after them.  There will be a charge of £5 to replace lost books</a:t>
            </a:r>
            <a:endParaRPr lang="en-GB" sz="2000" dirty="0"/>
          </a:p>
        </p:txBody>
      </p:sp>
      <p:pic>
        <p:nvPicPr>
          <p:cNvPr id="4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127">
            <a:off x="0" y="437882"/>
            <a:ext cx="2296238" cy="20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441">
            <a:off x="9692015" y="380058"/>
            <a:ext cx="2501469" cy="22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3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078" y="321232"/>
            <a:ext cx="3844290" cy="59638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Reading at Home</a:t>
            </a:r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994" y="718112"/>
            <a:ext cx="9124226" cy="864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All pupils at </a:t>
            </a:r>
            <a:r>
              <a:rPr lang="en-GB" sz="2400" dirty="0" err="1" smtClean="0"/>
              <a:t>Brentfield</a:t>
            </a:r>
            <a:r>
              <a:rPr lang="en-GB" sz="2400" dirty="0" smtClean="0"/>
              <a:t> Primary School will be given books for them to practise their reading at home.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22324"/>
              </p:ext>
            </p:extLst>
          </p:nvPr>
        </p:nvGraphicFramePr>
        <p:xfrm>
          <a:off x="487655" y="1592268"/>
          <a:ext cx="11000300" cy="469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351"/>
                <a:gridCol w="947594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Books they will bring home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Nursery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book from the book corner which should be read to the children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Reception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book from the library – </a:t>
                      </a:r>
                      <a:r>
                        <a:rPr lang="en-GB" sz="1400" baseline="0" dirty="0" smtClean="0"/>
                        <a:t>you should read this story with the children.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phonics (RWI) book  - </a:t>
                      </a:r>
                      <a:r>
                        <a:rPr lang="en-GB" sz="1400" baseline="0" dirty="0" smtClean="0"/>
                        <a:t>they should be encouraged to read this themselves using their phonics.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 levelled</a:t>
                      </a:r>
                      <a:r>
                        <a:rPr lang="en-GB" sz="1800" baseline="0" dirty="0" smtClean="0"/>
                        <a:t> book – </a:t>
                      </a:r>
                      <a:r>
                        <a:rPr lang="en-GB" sz="1600" b="1" baseline="0" dirty="0" smtClean="0"/>
                        <a:t>This will be given to children when they are ready </a:t>
                      </a:r>
                      <a:r>
                        <a:rPr lang="en-GB" sz="1800" baseline="0" dirty="0" smtClean="0"/>
                        <a:t>- </a:t>
                      </a:r>
                      <a:r>
                        <a:rPr lang="en-GB" sz="1400" baseline="0" dirty="0" smtClean="0"/>
                        <a:t>they should be encouraged to read this themselves but may need help with some harder words. </a:t>
                      </a:r>
                      <a:endParaRPr lang="en-GB" sz="1400" dirty="0"/>
                    </a:p>
                  </a:txBody>
                  <a:tcPr/>
                </a:tc>
              </a:tr>
              <a:tr h="1418779">
                <a:tc>
                  <a:txBody>
                    <a:bodyPr/>
                    <a:lstStyle/>
                    <a:p>
                      <a:r>
                        <a:rPr lang="en-GB" dirty="0" smtClean="0"/>
                        <a:t>Year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book from the library – </a:t>
                      </a:r>
                      <a:r>
                        <a:rPr lang="en-GB" sz="1400" baseline="0" dirty="0" smtClean="0"/>
                        <a:t>you should read this story with the children.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phonics (RWI) book  - </a:t>
                      </a:r>
                      <a:r>
                        <a:rPr lang="en-GB" sz="1400" baseline="0" dirty="0" smtClean="0"/>
                        <a:t>they should be encouraged to read this themselves using their phonics.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 levelled</a:t>
                      </a:r>
                      <a:r>
                        <a:rPr lang="en-GB" sz="1800" baseline="0" dirty="0" smtClean="0"/>
                        <a:t> book </a:t>
                      </a:r>
                      <a:r>
                        <a:rPr lang="en-GB" sz="2400" baseline="0" dirty="0" smtClean="0"/>
                        <a:t>- </a:t>
                      </a:r>
                      <a:r>
                        <a:rPr lang="en-GB" sz="1400" baseline="0" dirty="0" smtClean="0"/>
                        <a:t>they should be encouraged to read this themselves but may need help with some harder words.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book from the library – </a:t>
                      </a:r>
                      <a:r>
                        <a:rPr lang="en-GB" sz="1400" baseline="0" dirty="0" smtClean="0"/>
                        <a:t>you should read this story with the children.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phonics (RWI) book  - </a:t>
                      </a:r>
                      <a:r>
                        <a:rPr lang="en-GB" sz="1600" b="1" baseline="0" dirty="0" smtClean="0"/>
                        <a:t>This is only for children who failed their phonics test in year 1 </a:t>
                      </a:r>
                      <a:r>
                        <a:rPr lang="en-GB" b="1" baseline="0" dirty="0" smtClean="0"/>
                        <a:t>- </a:t>
                      </a:r>
                      <a:r>
                        <a:rPr lang="en-GB" sz="1400" baseline="0" dirty="0" smtClean="0"/>
                        <a:t>they should be encouraged to read this themselves using their phonics</a:t>
                      </a:r>
                      <a:r>
                        <a:rPr lang="en-GB" sz="180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 levelled</a:t>
                      </a:r>
                      <a:r>
                        <a:rPr lang="en-GB" sz="1800" baseline="0" dirty="0" smtClean="0"/>
                        <a:t> book </a:t>
                      </a:r>
                      <a:r>
                        <a:rPr lang="en-GB" sz="3200" baseline="0" dirty="0" smtClean="0"/>
                        <a:t>- </a:t>
                      </a:r>
                      <a:r>
                        <a:rPr lang="en-GB" sz="1400" baseline="0" dirty="0" smtClean="0"/>
                        <a:t>they should be encouraged to read this themselves but may need help with some harder words.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0" y="105758"/>
            <a:ext cx="1449078" cy="12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816" y="96100"/>
            <a:ext cx="1449078" cy="12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6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078" y="321232"/>
            <a:ext cx="3844290" cy="59638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Reading at Home</a:t>
            </a:r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318" y="683812"/>
            <a:ext cx="9124226" cy="864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All pupils at </a:t>
            </a:r>
            <a:r>
              <a:rPr lang="en-GB" sz="2400" dirty="0" err="1" smtClean="0"/>
              <a:t>Brentfield</a:t>
            </a:r>
            <a:r>
              <a:rPr lang="en-GB" sz="2400" dirty="0" smtClean="0"/>
              <a:t> Primary School will be given books for them to practise their reading at home.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89861"/>
              </p:ext>
            </p:extLst>
          </p:nvPr>
        </p:nvGraphicFramePr>
        <p:xfrm>
          <a:off x="487655" y="1592268"/>
          <a:ext cx="11000300" cy="4442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351"/>
                <a:gridCol w="947594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Books they will bring home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3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book from the library – </a:t>
                      </a:r>
                      <a:r>
                        <a:rPr lang="en-GB" sz="1400" baseline="0" dirty="0" smtClean="0"/>
                        <a:t>you should read this story with the children. </a:t>
                      </a:r>
                      <a:endParaRPr lang="en-GB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 levelled</a:t>
                      </a:r>
                      <a:r>
                        <a:rPr lang="en-GB" sz="1800" baseline="0" dirty="0" smtClean="0"/>
                        <a:t> book </a:t>
                      </a:r>
                      <a:r>
                        <a:rPr lang="en-GB" sz="3200" baseline="0" dirty="0" smtClean="0"/>
                        <a:t>- </a:t>
                      </a:r>
                      <a:r>
                        <a:rPr lang="en-GB" sz="1400" baseline="0" dirty="0" smtClean="0"/>
                        <a:t>they should be encouraged to read this themselves but may need help with some harder words. </a:t>
                      </a:r>
                      <a:endParaRPr lang="en-GB" sz="140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 smtClean="0"/>
                        <a:t>A book from the library</a:t>
                      </a:r>
                      <a:r>
                        <a:rPr lang="en-GB" sz="1400" baseline="0" dirty="0" smtClean="0"/>
                        <a:t> – you should read this story with the children.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 levelled</a:t>
                      </a:r>
                      <a:r>
                        <a:rPr lang="en-GB" sz="1800" baseline="0" dirty="0" smtClean="0"/>
                        <a:t> book </a:t>
                      </a:r>
                      <a:r>
                        <a:rPr lang="en-GB" sz="2400" baseline="0" dirty="0" smtClean="0"/>
                        <a:t>- </a:t>
                      </a:r>
                      <a:r>
                        <a:rPr lang="en-GB" sz="1400" baseline="0" dirty="0" smtClean="0"/>
                        <a:t>they should be encouraged to read this themselves but may need help with some harder words. </a:t>
                      </a:r>
                      <a:endParaRPr lang="en-GB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</a:tr>
              <a:tr h="871103">
                <a:tc>
                  <a:txBody>
                    <a:bodyPr/>
                    <a:lstStyle/>
                    <a:p>
                      <a:r>
                        <a:rPr lang="en-GB" dirty="0" smtClean="0"/>
                        <a:t>Year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book from the library – </a:t>
                      </a:r>
                      <a:r>
                        <a:rPr lang="en-GB" sz="1400" baseline="0" dirty="0" smtClean="0"/>
                        <a:t>you should read this story with the children.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 levelled</a:t>
                      </a:r>
                      <a:r>
                        <a:rPr lang="en-GB" sz="1800" baseline="0" dirty="0" smtClean="0"/>
                        <a:t> book </a:t>
                      </a:r>
                      <a:r>
                        <a:rPr lang="en-GB" sz="2400" baseline="0" dirty="0" smtClean="0"/>
                        <a:t>- </a:t>
                      </a:r>
                      <a:r>
                        <a:rPr lang="en-GB" sz="1400" baseline="0" dirty="0" smtClean="0"/>
                        <a:t>they should be encouraged to read this themselves but may need help with some harder words.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 book from the library – </a:t>
                      </a:r>
                      <a:r>
                        <a:rPr lang="en-GB" sz="1400" baseline="0" dirty="0" smtClean="0"/>
                        <a:t>you should read this story with the children.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 levelled</a:t>
                      </a:r>
                      <a:r>
                        <a:rPr lang="en-GB" sz="1800" baseline="0" dirty="0" smtClean="0"/>
                        <a:t> book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3200" baseline="0" dirty="0" smtClean="0"/>
                        <a:t>- </a:t>
                      </a:r>
                      <a:r>
                        <a:rPr lang="en-GB" sz="1400" baseline="0" dirty="0" smtClean="0"/>
                        <a:t>they should be encouraged to read this themselves but may need help with some harder words. </a:t>
                      </a:r>
                      <a:endParaRPr lang="en-GB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0" y="105758"/>
            <a:ext cx="1449078" cy="12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816" y="96100"/>
            <a:ext cx="1449078" cy="12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8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54262" cy="44624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What these books look like…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879" y="1202296"/>
            <a:ext cx="3373191" cy="544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Read Write </a:t>
            </a:r>
            <a:r>
              <a:rPr lang="en-GB" dirty="0" err="1" smtClean="0"/>
              <a:t>Inc</a:t>
            </a:r>
            <a:r>
              <a:rPr lang="en-GB" dirty="0" smtClean="0"/>
              <a:t> Books</a:t>
            </a:r>
            <a:endParaRPr lang="en-GB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6" b="36914"/>
          <a:stretch/>
        </p:blipFill>
        <p:spPr bwMode="auto">
          <a:xfrm>
            <a:off x="534261" y="1700011"/>
            <a:ext cx="7918435" cy="13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wi books leve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t="22374" r="58397" b="13539"/>
          <a:stretch/>
        </p:blipFill>
        <p:spPr bwMode="auto">
          <a:xfrm>
            <a:off x="8800777" y="1907567"/>
            <a:ext cx="2886801" cy="43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23715" y="1155922"/>
            <a:ext cx="2240923" cy="54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Read Write </a:t>
            </a:r>
            <a:r>
              <a:rPr lang="en-GB" sz="2000" dirty="0" err="1" smtClean="0"/>
              <a:t>Inc</a:t>
            </a:r>
            <a:r>
              <a:rPr lang="en-GB" sz="2000" dirty="0" smtClean="0"/>
              <a:t> Stages</a:t>
            </a:r>
            <a:endParaRPr lang="en-GB" dirty="0"/>
          </a:p>
        </p:txBody>
      </p:sp>
      <p:pic>
        <p:nvPicPr>
          <p:cNvPr id="7" name="Picture 4" descr="Image result for rw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49" y="5297778"/>
            <a:ext cx="4310458" cy="13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4261" y="3404778"/>
            <a:ext cx="7592308" cy="1617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With these books there are speed sounds for you to practise with the children as well as red and green words.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At the back of the book are questions for you to ask your child to check they have understood the story.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54262" cy="44624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What these books look like…</a:t>
            </a:r>
            <a:endParaRPr lang="en-GB" sz="3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362941" y="365126"/>
            <a:ext cx="2240923" cy="54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Book Band Stages</a:t>
            </a:r>
            <a:endParaRPr lang="en-GB" dirty="0"/>
          </a:p>
        </p:txBody>
      </p:sp>
      <p:pic>
        <p:nvPicPr>
          <p:cNvPr id="9218" name="Picture 2" descr="Image result for book banded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5" y="1446292"/>
            <a:ext cx="5072654" cy="51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531275" y="2511380"/>
            <a:ext cx="3255301" cy="2752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These books will either have a sticker or the information somewhere on the front of the book.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These books also have questions for you to ask about the book, especially for the lower levels.  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971245" y="2511380"/>
            <a:ext cx="579549" cy="489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utoShape 4" descr="Image result for book banded st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7375" r="63851"/>
          <a:stretch/>
        </p:blipFill>
        <p:spPr>
          <a:xfrm>
            <a:off x="9346607" y="736566"/>
            <a:ext cx="1394584" cy="6077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8994" r="39142"/>
          <a:stretch/>
        </p:blipFill>
        <p:spPr>
          <a:xfrm>
            <a:off x="10722556" y="736567"/>
            <a:ext cx="881308" cy="6077743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38142" y="992009"/>
            <a:ext cx="4854262" cy="44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Levelled books…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5130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04" y="166343"/>
            <a:ext cx="8517835" cy="44478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Brentfield</a:t>
            </a:r>
            <a:r>
              <a:rPr lang="en-GB" dirty="0" smtClean="0"/>
              <a:t> Primary School Home Reading</a:t>
            </a:r>
            <a:endParaRPr lang="en-GB" dirty="0"/>
          </a:p>
        </p:txBody>
      </p:sp>
      <p:pic>
        <p:nvPicPr>
          <p:cNvPr id="10242" name="Picture 2" descr="Image result for book banded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33">
            <a:off x="9779305" y="382592"/>
            <a:ext cx="1763712" cy="24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32739" y="3095152"/>
            <a:ext cx="3167340" cy="54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Book Band/Levelled books – Reception – Year 6</a:t>
            </a:r>
            <a:endParaRPr lang="en-GB" dirty="0"/>
          </a:p>
        </p:txBody>
      </p:sp>
      <p:pic>
        <p:nvPicPr>
          <p:cNvPr id="10244" name="Picture 4" descr="Image result for rwi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52" y="4054794"/>
            <a:ext cx="2395471" cy="16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592193" y="9856760"/>
            <a:ext cx="945735" cy="211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Read Write </a:t>
            </a:r>
            <a:r>
              <a:rPr lang="en-GB" sz="2000" dirty="0" err="1" smtClean="0"/>
              <a:t>Inc</a:t>
            </a:r>
            <a:r>
              <a:rPr lang="en-GB" sz="2000" dirty="0" smtClean="0"/>
              <a:t> Books –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Reception – Year 2</a:t>
            </a:r>
            <a:endParaRPr lang="en-GB" dirty="0"/>
          </a:p>
        </p:txBody>
      </p:sp>
      <p:pic>
        <p:nvPicPr>
          <p:cNvPr id="10246" name="Picture 6" descr="Image result for Library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76" y="3958956"/>
            <a:ext cx="5266431" cy="27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21837" y="4932062"/>
            <a:ext cx="1725769" cy="830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Library Books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All pupils</a:t>
            </a:r>
            <a:endParaRPr lang="en-GB" dirty="0"/>
          </a:p>
        </p:txBody>
      </p:sp>
      <p:pic>
        <p:nvPicPr>
          <p:cNvPr id="10248" name="Picture 8" descr="Image result for reading record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08" y="740104"/>
            <a:ext cx="2226073" cy="22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reading record 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76" y="812967"/>
            <a:ext cx="2554229" cy="25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410081" y="5888094"/>
            <a:ext cx="3167340" cy="54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Read Write </a:t>
            </a:r>
            <a:r>
              <a:rPr lang="en-GB" sz="2000" dirty="0" err="1" smtClean="0"/>
              <a:t>Inc</a:t>
            </a:r>
            <a:r>
              <a:rPr lang="en-GB" sz="2000" dirty="0" smtClean="0"/>
              <a:t> books – Reception – Year 2</a:t>
            </a: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78132" y="2918477"/>
            <a:ext cx="3167340" cy="54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Reading records –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/>
              <a:t>Reception – Year 6</a:t>
            </a:r>
            <a:endParaRPr lang="en-GB" dirty="0"/>
          </a:p>
        </p:txBody>
      </p:sp>
      <p:pic>
        <p:nvPicPr>
          <p:cNvPr id="10252" name="Picture 12" descr="Image result for brentfield primary school bookb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7" y="61112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0" y="3190521"/>
            <a:ext cx="3445772" cy="830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Please make sure all books including the reading record are brought in daily.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4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978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Reading Coffee Morning</vt:lpstr>
      <vt:lpstr>Reading at Brentfield Primary School   </vt:lpstr>
      <vt:lpstr>Reading at Brentfield Primary School   </vt:lpstr>
      <vt:lpstr>Changes we have made to reading</vt:lpstr>
      <vt:lpstr>Reading at Home   </vt:lpstr>
      <vt:lpstr>Reading at Home   </vt:lpstr>
      <vt:lpstr>What these books look like…</vt:lpstr>
      <vt:lpstr>What these books look like…</vt:lpstr>
      <vt:lpstr>Brentfield Primary School Home Reading</vt:lpstr>
      <vt:lpstr>Filling in Reading Records</vt:lpstr>
      <vt:lpstr>Filling in Reading Records</vt:lpstr>
      <vt:lpstr>Example comments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Coffee Morning</dc:title>
  <dc:creator>Andrius Vitas</dc:creator>
  <cp:lastModifiedBy>Andrius Vitas</cp:lastModifiedBy>
  <cp:revision>18</cp:revision>
  <dcterms:created xsi:type="dcterms:W3CDTF">2020-01-21T19:36:32Z</dcterms:created>
  <dcterms:modified xsi:type="dcterms:W3CDTF">2020-01-21T21:41:16Z</dcterms:modified>
</cp:coreProperties>
</file>