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2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67" r:id="rId15"/>
    <p:sldId id="269" r:id="rId16"/>
    <p:sldId id="270" r:id="rId17"/>
    <p:sldId id="273" r:id="rId18"/>
    <p:sldId id="271" r:id="rId19"/>
    <p:sldId id="274" r:id="rId20"/>
    <p:sldId id="275" r:id="rId21"/>
    <p:sldId id="276" r:id="rId22"/>
    <p:sldId id="277" r:id="rId23"/>
    <p:sldId id="278" r:id="rId24"/>
    <p:sldId id="279" r:id="rId25"/>
    <p:sldId id="281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A15B3-4D12-4E72-95A8-CFD7AF6556EE}" type="datetimeFigureOut">
              <a:rPr lang="en-GB" smtClean="0"/>
              <a:t>20/03/2019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242C3-2E08-4BA1-BA4A-7CE2C82BC9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5385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A15B3-4D12-4E72-95A8-CFD7AF6556EE}" type="datetimeFigureOut">
              <a:rPr lang="en-GB" smtClean="0"/>
              <a:t>20/03/2019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242C3-2E08-4BA1-BA4A-7CE2C82BC9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2619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A15B3-4D12-4E72-95A8-CFD7AF6556EE}" type="datetimeFigureOut">
              <a:rPr lang="en-GB" smtClean="0"/>
              <a:t>20/03/2019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242C3-2E08-4BA1-BA4A-7CE2C82BC9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8029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A15B3-4D12-4E72-95A8-CFD7AF6556EE}" type="datetimeFigureOut">
              <a:rPr lang="en-GB" smtClean="0"/>
              <a:t>20/03/2019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242C3-2E08-4BA1-BA4A-7CE2C82BC9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5838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A15B3-4D12-4E72-95A8-CFD7AF6556EE}" type="datetimeFigureOut">
              <a:rPr lang="en-GB" smtClean="0"/>
              <a:t>20/03/2019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242C3-2E08-4BA1-BA4A-7CE2C82BC9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5737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A15B3-4D12-4E72-95A8-CFD7AF6556EE}" type="datetimeFigureOut">
              <a:rPr lang="en-GB" smtClean="0"/>
              <a:t>20/03/2019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242C3-2E08-4BA1-BA4A-7CE2C82BC9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9117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A15B3-4D12-4E72-95A8-CFD7AF6556EE}" type="datetimeFigureOut">
              <a:rPr lang="en-GB" smtClean="0"/>
              <a:t>20/03/2019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242C3-2E08-4BA1-BA4A-7CE2C82BC9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1857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A15B3-4D12-4E72-95A8-CFD7AF6556EE}" type="datetimeFigureOut">
              <a:rPr lang="en-GB" smtClean="0"/>
              <a:t>20/03/2019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242C3-2E08-4BA1-BA4A-7CE2C82BC9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9242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A15B3-4D12-4E72-95A8-CFD7AF6556EE}" type="datetimeFigureOut">
              <a:rPr lang="en-GB" smtClean="0"/>
              <a:t>20/03/2019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242C3-2E08-4BA1-BA4A-7CE2C82BC9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6072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A15B3-4D12-4E72-95A8-CFD7AF6556EE}" type="datetimeFigureOut">
              <a:rPr lang="en-GB" smtClean="0"/>
              <a:t>20/03/2019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242C3-2E08-4BA1-BA4A-7CE2C82BC9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0416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A15B3-4D12-4E72-95A8-CFD7AF6556EE}" type="datetimeFigureOut">
              <a:rPr lang="en-GB" smtClean="0"/>
              <a:t>20/03/2019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242C3-2E08-4BA1-BA4A-7CE2C82BC9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7923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DA15B3-4D12-4E72-95A8-CFD7AF6556EE}" type="datetimeFigureOut">
              <a:rPr lang="en-GB" smtClean="0"/>
              <a:t>20/03/2019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242C3-2E08-4BA1-BA4A-7CE2C82BC9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8278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youtube.com/watch?v=_3gcv_zLWwk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www.youtube.com/watch?v=_UIv63W9StE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opmarks.co.uk/english-games/5-7-years/letters-and-sounds" TargetMode="External"/><Relationship Id="rId7" Type="http://schemas.openxmlformats.org/officeDocument/2006/relationships/image" Target="../media/image37.png"/><Relationship Id="rId2" Type="http://schemas.openxmlformats.org/officeDocument/2006/relationships/hyperlink" Target="https://www.phonicsplay.co.uk/Phase2Menu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hyperlink" Target="http://www.familylearning.org.uk/phonics_games.html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Yx1CyDMZSc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youtube.com/watch?v=R16KrypGtuU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Phonics Workshop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Wednesday 20</a:t>
            </a:r>
            <a:r>
              <a:rPr lang="en-GB" baseline="30000" dirty="0" smtClean="0"/>
              <a:t>th</a:t>
            </a:r>
            <a:r>
              <a:rPr lang="en-GB" dirty="0" smtClean="0"/>
              <a:t> March 2019</a:t>
            </a:r>
            <a:endParaRPr lang="en-GB" dirty="0"/>
          </a:p>
        </p:txBody>
      </p:sp>
      <p:pic>
        <p:nvPicPr>
          <p:cNvPr id="1026" name="Picture 2" descr="Image result for brentfield logo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281"/>
          <a:stretch/>
        </p:blipFill>
        <p:spPr bwMode="auto">
          <a:xfrm>
            <a:off x="8884095" y="352939"/>
            <a:ext cx="2749819" cy="1875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mage result for brentfield logo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531"/>
          <a:stretch/>
        </p:blipFill>
        <p:spPr bwMode="auto">
          <a:xfrm>
            <a:off x="558086" y="440679"/>
            <a:ext cx="3755196" cy="988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10956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 rotWithShape="1">
          <a:blip r:embed="rId3"/>
          <a:srcRect l="7698" t="19283" r="37434" b="34378"/>
          <a:stretch/>
        </p:blipFill>
        <p:spPr>
          <a:xfrm>
            <a:off x="1010652" y="770022"/>
            <a:ext cx="9983657" cy="4740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8349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804736" y="3320714"/>
            <a:ext cx="8734927" cy="202130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1948" y="622467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By the end of Year 1, children should have learnt all 44 sounds which means they should be able to read any word.  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It is important that they are able to recognise all 44 sounds because sometimes, there is more than one way to say a sound. 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2157663" y="3408037"/>
            <a:ext cx="821355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 smtClean="0"/>
              <a:t>Example: </a:t>
            </a:r>
          </a:p>
          <a:p>
            <a:endParaRPr lang="en-GB" sz="3200" b="1" dirty="0" smtClean="0"/>
          </a:p>
          <a:p>
            <a:r>
              <a:rPr lang="en-GB" sz="3200" b="1" dirty="0" smtClean="0"/>
              <a:t>f 	</a:t>
            </a:r>
            <a:r>
              <a:rPr lang="en-GB" sz="3200" b="1" dirty="0" err="1" smtClean="0"/>
              <a:t>ff</a:t>
            </a:r>
            <a:r>
              <a:rPr lang="en-GB" sz="3200" b="1" dirty="0" smtClean="0"/>
              <a:t>	</a:t>
            </a:r>
            <a:r>
              <a:rPr lang="en-GB" sz="3200" b="1" dirty="0" err="1" smtClean="0"/>
              <a:t>ph</a:t>
            </a:r>
            <a:r>
              <a:rPr lang="en-GB" sz="3200" b="1" dirty="0" smtClean="0"/>
              <a:t>            All make the same sound.</a:t>
            </a: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1585822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7763" t="12613" r="51645" b="11560"/>
          <a:stretch/>
        </p:blipFill>
        <p:spPr>
          <a:xfrm>
            <a:off x="3681661" y="0"/>
            <a:ext cx="4764506" cy="6639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2131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to read words </a:t>
            </a:r>
            <a:r>
              <a:rPr lang="en-GB" sz="3200" dirty="0" smtClean="0"/>
              <a:t> (segmenting and blending)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8026" t="30517" r="29539" b="45261"/>
          <a:stretch/>
        </p:blipFill>
        <p:spPr>
          <a:xfrm>
            <a:off x="1900989" y="2382253"/>
            <a:ext cx="7947811" cy="2550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7576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Let’s practise using some phonics to read the words below: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8553" t="10156" r="29144" b="74749"/>
          <a:stretch/>
        </p:blipFill>
        <p:spPr>
          <a:xfrm>
            <a:off x="3749843" y="4656073"/>
            <a:ext cx="2911643" cy="11079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8026" t="10507" r="49868" b="75451"/>
          <a:stretch/>
        </p:blipFill>
        <p:spPr>
          <a:xfrm>
            <a:off x="3749843" y="1973181"/>
            <a:ext cx="2911643" cy="10398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28224" t="21740" r="50066" b="64920"/>
          <a:stretch/>
        </p:blipFill>
        <p:spPr>
          <a:xfrm>
            <a:off x="3749843" y="3247422"/>
            <a:ext cx="2911643" cy="100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604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the Phonics Screening Test?</a:t>
            </a:r>
            <a:endParaRPr lang="en-GB" dirty="0"/>
          </a:p>
        </p:txBody>
      </p:sp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 rotWithShape="1">
          <a:blip r:embed="rId3"/>
          <a:srcRect l="8289" t="19986" r="37237" b="29815"/>
          <a:stretch/>
        </p:blipFill>
        <p:spPr>
          <a:xfrm>
            <a:off x="2502568" y="1876926"/>
            <a:ext cx="6641431" cy="3441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2195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368842"/>
            <a:ext cx="10515600" cy="2808120"/>
          </a:xfrm>
        </p:spPr>
        <p:txBody>
          <a:bodyPr/>
          <a:lstStyle/>
          <a:p>
            <a:r>
              <a:rPr lang="en-GB" dirty="0" smtClean="0"/>
              <a:t>The phonics screening check is designed to see if children have learnt enough phonics decoding and blending skills needed to be successful readers. </a:t>
            </a:r>
          </a:p>
          <a:p>
            <a:pPr marL="0" indent="0">
              <a:buNone/>
            </a:pP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6148" name="Picture 4" descr="Related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29" b="42107"/>
          <a:stretch/>
        </p:blipFill>
        <p:spPr bwMode="auto">
          <a:xfrm>
            <a:off x="3428164" y="745958"/>
            <a:ext cx="4897689" cy="2245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21708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8" t="6315" r="3246" b="8772"/>
          <a:stretch/>
        </p:blipFill>
        <p:spPr bwMode="auto">
          <a:xfrm>
            <a:off x="1179095" y="137524"/>
            <a:ext cx="9553074" cy="6720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9987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16" b="77543"/>
          <a:stretch/>
        </p:blipFill>
        <p:spPr bwMode="auto">
          <a:xfrm>
            <a:off x="1524000" y="371512"/>
            <a:ext cx="9144000" cy="1106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11" t="60702" r="4211" b="6666"/>
          <a:stretch/>
        </p:blipFill>
        <p:spPr bwMode="auto">
          <a:xfrm>
            <a:off x="10331374" y="4764505"/>
            <a:ext cx="1676141" cy="1900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38200" y="1619561"/>
            <a:ext cx="10515600" cy="4351338"/>
          </a:xfrm>
        </p:spPr>
        <p:txBody>
          <a:bodyPr/>
          <a:lstStyle/>
          <a:p>
            <a:r>
              <a:rPr lang="en-GB" dirty="0" smtClean="0"/>
              <a:t>In the test the children will read some non-sense words.  These are words that are not real and have no meaning.  </a:t>
            </a:r>
          </a:p>
          <a:p>
            <a:r>
              <a:rPr lang="en-GB" dirty="0" smtClean="0"/>
              <a:t>It is designed to see if children can read new words they have not seen before.  </a:t>
            </a:r>
            <a:endParaRPr lang="en-GB" dirty="0"/>
          </a:p>
          <a:p>
            <a:r>
              <a:rPr lang="en-GB" dirty="0" smtClean="0"/>
              <a:t>When reading these words it is important that children do not try to read the word but use their phonics to sound out the words.</a:t>
            </a:r>
          </a:p>
          <a:p>
            <a:r>
              <a:rPr lang="en-GB" dirty="0" smtClean="0"/>
              <a:t>They will know it is a nonsense word because it will have a picture of an alien.  Please encourage your children to take their time when reading these words.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6139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can you help at home?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737" t="30868" r="21251" b="35783"/>
          <a:stretch/>
        </p:blipFill>
        <p:spPr>
          <a:xfrm>
            <a:off x="415090" y="1475760"/>
            <a:ext cx="11361820" cy="2878328"/>
          </a:xfrm>
          <a:prstGeom prst="rect">
            <a:avLst/>
          </a:prstGeom>
        </p:spPr>
      </p:pic>
      <p:pic>
        <p:nvPicPr>
          <p:cNvPr id="8194" name="Picture 2" descr="Image result for magnetic lette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8708" y="4400573"/>
            <a:ext cx="2878093" cy="2288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Image result for magnetic letter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400573"/>
            <a:ext cx="2827387" cy="2120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5498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Aims of the session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Wingdings" panose="05000000000000000000" pitchFamily="2" charset="2"/>
              <a:buChar char="ü"/>
            </a:pPr>
            <a:r>
              <a:rPr lang="en-GB" dirty="0" smtClean="0"/>
              <a:t> What is phonics?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en-GB" dirty="0"/>
              <a:t>H</a:t>
            </a:r>
            <a:r>
              <a:rPr lang="en-GB" dirty="0" smtClean="0"/>
              <a:t>ow phonics is taught at </a:t>
            </a:r>
            <a:r>
              <a:rPr lang="en-GB" dirty="0" err="1" smtClean="0"/>
              <a:t>Brentfield</a:t>
            </a:r>
            <a:r>
              <a:rPr lang="en-GB" dirty="0" smtClean="0"/>
              <a:t> Primary School?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en-GB" dirty="0" smtClean="0"/>
              <a:t>What is the Phonics Screening Test?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en-GB" dirty="0" smtClean="0"/>
              <a:t>How you can help at home?</a:t>
            </a:r>
            <a:endParaRPr lang="en-GB" dirty="0"/>
          </a:p>
        </p:txBody>
      </p:sp>
      <p:pic>
        <p:nvPicPr>
          <p:cNvPr id="2050" name="Picture 2" descr="Image result for aims cli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913" y="365125"/>
            <a:ext cx="2148251" cy="2019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aims cli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9471" y="206062"/>
            <a:ext cx="2172905" cy="2042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3970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368" t="41399" r="21448" b="13667"/>
          <a:stretch/>
        </p:blipFill>
        <p:spPr>
          <a:xfrm>
            <a:off x="0" y="312822"/>
            <a:ext cx="11454063" cy="379823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686800" y="3176337"/>
            <a:ext cx="2334126" cy="4090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2326105" y="3465095"/>
            <a:ext cx="6400800" cy="2887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266" name="Picture 2" descr="Image result for sand tray writ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598" y="4111060"/>
            <a:ext cx="3212433" cy="2141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Image result for steam mirror writ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0944" y="4111060"/>
            <a:ext cx="3218283" cy="2141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52764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4079" y="3930315"/>
            <a:ext cx="4600074" cy="2246647"/>
          </a:xfrm>
        </p:spPr>
        <p:txBody>
          <a:bodyPr/>
          <a:lstStyle/>
          <a:p>
            <a:pPr marL="0" indent="0">
              <a:buNone/>
            </a:pPr>
            <a:r>
              <a:rPr lang="en-GB" b="1" u="sng" dirty="0" smtClean="0"/>
              <a:t>Phonics Apps</a:t>
            </a:r>
          </a:p>
          <a:p>
            <a:r>
              <a:rPr lang="en-GB" dirty="0" smtClean="0"/>
              <a:t>Oz Phonics</a:t>
            </a:r>
          </a:p>
          <a:p>
            <a:r>
              <a:rPr lang="en-GB" dirty="0" smtClean="0"/>
              <a:t>Alphabet Sound Word Study</a:t>
            </a:r>
          </a:p>
          <a:p>
            <a:r>
              <a:rPr lang="en-GB" dirty="0" smtClean="0"/>
              <a:t>The Joy of Reading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343" t="40229" r="21841" b="37304"/>
          <a:stretch/>
        </p:blipFill>
        <p:spPr>
          <a:xfrm>
            <a:off x="368967" y="-1"/>
            <a:ext cx="11530768" cy="197317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181725" y="986588"/>
            <a:ext cx="7459579" cy="2646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657726" y="1323473"/>
            <a:ext cx="6288506" cy="2326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11579" t="35314" r="70921" b="32623"/>
          <a:stretch/>
        </p:blipFill>
        <p:spPr>
          <a:xfrm>
            <a:off x="838201" y="2045367"/>
            <a:ext cx="1560090" cy="160701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10658" t="34846" r="69868" b="29815"/>
          <a:stretch/>
        </p:blipFill>
        <p:spPr>
          <a:xfrm>
            <a:off x="2567497" y="2053388"/>
            <a:ext cx="1567221" cy="159898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/>
          <a:srcRect l="11842" t="38591" r="70395" b="29815"/>
          <a:stretch/>
        </p:blipFill>
        <p:spPr>
          <a:xfrm>
            <a:off x="4303924" y="2053388"/>
            <a:ext cx="1560229" cy="1560228"/>
          </a:xfrm>
          <a:prstGeom prst="rect">
            <a:avLst/>
          </a:prstGeom>
        </p:spPr>
      </p:pic>
      <p:pic>
        <p:nvPicPr>
          <p:cNvPr id="12290" name="Picture 2" descr="Read with Phonic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6232" y="2053388"/>
            <a:ext cx="1540042" cy="1540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6946232" y="3930315"/>
            <a:ext cx="4600074" cy="22466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Read with phonics</a:t>
            </a:r>
          </a:p>
          <a:p>
            <a:r>
              <a:rPr lang="en-GB" dirty="0" smtClean="0"/>
              <a:t>Phonics Genius</a:t>
            </a:r>
          </a:p>
          <a:p>
            <a:endParaRPr lang="en-GB" dirty="0"/>
          </a:p>
        </p:txBody>
      </p:sp>
      <p:pic>
        <p:nvPicPr>
          <p:cNvPr id="12292" name="Picture 4" descr="Phonics Geniu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6484" y="2039852"/>
            <a:ext cx="1553578" cy="1553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09887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Useful websites: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011" y="4363453"/>
            <a:ext cx="11309683" cy="1813510"/>
          </a:xfrm>
        </p:spPr>
        <p:txBody>
          <a:bodyPr>
            <a:normAutofit/>
          </a:bodyPr>
          <a:lstStyle/>
          <a:p>
            <a:r>
              <a:rPr lang="en-GB" dirty="0" smtClean="0">
                <a:hlinkClick r:id="rId2"/>
              </a:rPr>
              <a:t>https://www.phonicsplay.co.uk/Phase2Menu.htm</a:t>
            </a:r>
            <a:endParaRPr lang="en-GB" dirty="0" smtClean="0"/>
          </a:p>
          <a:p>
            <a:r>
              <a:rPr lang="en-GB" dirty="0" smtClean="0">
                <a:hlinkClick r:id="rId3"/>
              </a:rPr>
              <a:t>https://www.topmarks.co.uk/english-games/5-7-years/letters-and-sounds</a:t>
            </a:r>
            <a:r>
              <a:rPr lang="en-GB" dirty="0" smtClean="0"/>
              <a:t> </a:t>
            </a:r>
          </a:p>
          <a:p>
            <a:r>
              <a:rPr lang="en-GB" dirty="0" smtClean="0"/>
              <a:t> </a:t>
            </a:r>
            <a:r>
              <a:rPr lang="en-GB" dirty="0" smtClean="0">
                <a:hlinkClick r:id="rId4"/>
              </a:rPr>
              <a:t>http://www.familylearning.org.uk/phonics_games.html</a:t>
            </a:r>
            <a:r>
              <a:rPr lang="en-GB" dirty="0" smtClean="0"/>
              <a:t> 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l="15789" t="14486" r="28947" b="11794"/>
          <a:stretch/>
        </p:blipFill>
        <p:spPr>
          <a:xfrm>
            <a:off x="673768" y="1491917"/>
            <a:ext cx="3144253" cy="23581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/>
          <a:srcRect l="32895" t="9571" r="17631" b="21858"/>
          <a:stretch/>
        </p:blipFill>
        <p:spPr>
          <a:xfrm>
            <a:off x="4088677" y="1491917"/>
            <a:ext cx="3232072" cy="25186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/>
          <a:srcRect l="23816" t="9571" r="26316" b="20921"/>
          <a:stretch/>
        </p:blipFill>
        <p:spPr>
          <a:xfrm>
            <a:off x="7485182" y="1487028"/>
            <a:ext cx="3327198" cy="2607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2326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606" t="37655" r="21973" b="39878"/>
          <a:stretch/>
        </p:blipFill>
        <p:spPr>
          <a:xfrm>
            <a:off x="320841" y="304799"/>
            <a:ext cx="11469103" cy="19731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4079" t="45846" r="21447" b="27007"/>
          <a:stretch/>
        </p:blipFill>
        <p:spPr>
          <a:xfrm>
            <a:off x="223951" y="3144254"/>
            <a:ext cx="11662882" cy="2390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0687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311442" y="1209425"/>
            <a:ext cx="10587789" cy="1283368"/>
          </a:xfrm>
          <a:prstGeom prst="round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8211" y="1167230"/>
            <a:ext cx="8771020" cy="1325563"/>
          </a:xfrm>
        </p:spPr>
        <p:txBody>
          <a:bodyPr>
            <a:normAutofit/>
          </a:bodyPr>
          <a:lstStyle/>
          <a:p>
            <a:r>
              <a:rPr lang="en-GB" sz="3200" dirty="0" smtClean="0"/>
              <a:t>Practice the phonics screening test at home using resources given by the Year 1 teachers!</a:t>
            </a:r>
            <a:endParaRPr lang="en-GB" sz="3200" dirty="0"/>
          </a:p>
        </p:txBody>
      </p:sp>
      <p:sp>
        <p:nvSpPr>
          <p:cNvPr id="5" name="Oval 4"/>
          <p:cNvSpPr/>
          <p:nvPr/>
        </p:nvSpPr>
        <p:spPr>
          <a:xfrm>
            <a:off x="903789" y="641684"/>
            <a:ext cx="2224422" cy="2356522"/>
          </a:xfrm>
          <a:prstGeom prst="ellips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314" name="Picture 2" descr="Image result for phonics screening te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789" y="449179"/>
            <a:ext cx="1801312" cy="2549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39182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7542" y="500062"/>
            <a:ext cx="3396916" cy="1325563"/>
          </a:xfrm>
        </p:spPr>
        <p:txBody>
          <a:bodyPr/>
          <a:lstStyle/>
          <a:p>
            <a:r>
              <a:rPr lang="en-GB" dirty="0" smtClean="0"/>
              <a:t>Questions? </a:t>
            </a:r>
            <a:endParaRPr lang="en-GB" dirty="0"/>
          </a:p>
        </p:txBody>
      </p:sp>
      <p:pic>
        <p:nvPicPr>
          <p:cNvPr id="4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5028" y="1969001"/>
            <a:ext cx="5981700" cy="299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57855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14425"/>
            <a:ext cx="10515600" cy="1325563"/>
          </a:xfrm>
        </p:spPr>
        <p:txBody>
          <a:bodyPr/>
          <a:lstStyle/>
          <a:p>
            <a:r>
              <a:rPr lang="en-GB" dirty="0" smtClean="0"/>
              <a:t>What is Phonics?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Phonics is the process of teaching children to read.</a:t>
            </a:r>
          </a:p>
          <a:p>
            <a:endParaRPr lang="en-GB" dirty="0"/>
          </a:p>
          <a:p>
            <a:r>
              <a:rPr lang="en-GB" dirty="0" smtClean="0"/>
              <a:t>In phonics children are taught the </a:t>
            </a:r>
            <a:r>
              <a:rPr lang="en-GB" b="1" dirty="0" smtClean="0"/>
              <a:t>grapheme-phoneme</a:t>
            </a:r>
            <a:r>
              <a:rPr lang="en-GB" dirty="0" smtClean="0"/>
              <a:t> representations for the 19 letters of the alphabet to begin with.  They then go on to learn all 44 </a:t>
            </a:r>
            <a:r>
              <a:rPr lang="en-GB" b="1" dirty="0" smtClean="0"/>
              <a:t>phonemes</a:t>
            </a:r>
            <a:r>
              <a:rPr lang="en-GB" dirty="0" smtClean="0"/>
              <a:t> (sounds) in the English language. </a:t>
            </a:r>
          </a:p>
          <a:p>
            <a:pPr marL="0" indent="0">
              <a:buNone/>
            </a:pPr>
            <a:r>
              <a:rPr lang="en-GB" dirty="0" smtClean="0"/>
              <a:t> </a:t>
            </a:r>
          </a:p>
          <a:p>
            <a:endParaRPr lang="en-GB" dirty="0"/>
          </a:p>
        </p:txBody>
      </p:sp>
      <p:pic>
        <p:nvPicPr>
          <p:cNvPr id="3074" name="Picture 2" descr="Image result for phonicscli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53032">
            <a:off x="8526841" y="335790"/>
            <a:ext cx="32385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Related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96274">
            <a:off x="470288" y="4218656"/>
            <a:ext cx="2197673" cy="2197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04974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do these words mean?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b="1" dirty="0" smtClean="0"/>
              <a:t>grapheme </a:t>
            </a:r>
            <a:r>
              <a:rPr lang="en-GB" b="1" dirty="0"/>
              <a:t>– </a:t>
            </a:r>
            <a:r>
              <a:rPr lang="en-GB" b="1" dirty="0" smtClean="0"/>
              <a:t> </a:t>
            </a:r>
            <a:r>
              <a:rPr lang="en-GB" dirty="0" smtClean="0"/>
              <a:t>Written </a:t>
            </a:r>
            <a:r>
              <a:rPr lang="en-GB" dirty="0"/>
              <a:t>letters, or a group of </a:t>
            </a:r>
            <a:r>
              <a:rPr lang="en-GB" dirty="0" smtClean="0"/>
              <a:t>letters.  Children will learn what the letters look like.  </a:t>
            </a:r>
          </a:p>
          <a:p>
            <a:r>
              <a:rPr lang="en-GB" dirty="0" smtClean="0"/>
              <a:t>In Read Write </a:t>
            </a:r>
            <a:r>
              <a:rPr lang="en-GB" dirty="0" err="1" smtClean="0"/>
              <a:t>Inc</a:t>
            </a:r>
            <a:r>
              <a:rPr lang="en-GB" dirty="0" smtClean="0"/>
              <a:t>, children are taught rhymes to help them write the letters (graphemes).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098" name="Picture 2" descr="Image result for RWI car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28387">
            <a:off x="433639" y="3856402"/>
            <a:ext cx="3429000" cy="2609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9852">
            <a:off x="8433598" y="3850955"/>
            <a:ext cx="3333750" cy="2447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8756" y="3679045"/>
            <a:ext cx="3666004" cy="2791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082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9812" t="19652" r="29125" b="14983"/>
          <a:stretch/>
        </p:blipFill>
        <p:spPr>
          <a:xfrm>
            <a:off x="2423160" y="264403"/>
            <a:ext cx="7200900" cy="6444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069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do these words mean?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76639"/>
            <a:ext cx="10515600" cy="4351338"/>
          </a:xfrm>
        </p:spPr>
        <p:txBody>
          <a:bodyPr>
            <a:normAutofit/>
          </a:bodyPr>
          <a:lstStyle/>
          <a:p>
            <a:r>
              <a:rPr lang="en-GB" b="1" dirty="0" smtClean="0"/>
              <a:t>phoneme </a:t>
            </a:r>
            <a:r>
              <a:rPr lang="en-GB" b="1" dirty="0"/>
              <a:t>– </a:t>
            </a:r>
            <a:r>
              <a:rPr lang="en-GB" dirty="0"/>
              <a:t>A single sound that can be made by one or more letters, e.g. s, k, </a:t>
            </a:r>
            <a:r>
              <a:rPr lang="en-GB" dirty="0" err="1"/>
              <a:t>oo</a:t>
            </a:r>
            <a:r>
              <a:rPr lang="en-GB" dirty="0"/>
              <a:t>, </a:t>
            </a:r>
            <a:r>
              <a:rPr lang="en-GB" dirty="0" err="1"/>
              <a:t>ph</a:t>
            </a:r>
            <a:r>
              <a:rPr lang="en-GB" dirty="0"/>
              <a:t> or </a:t>
            </a:r>
            <a:r>
              <a:rPr lang="en-GB" dirty="0" err="1"/>
              <a:t>igh</a:t>
            </a:r>
            <a:r>
              <a:rPr lang="en-GB" dirty="0"/>
              <a:t>. </a:t>
            </a:r>
            <a:endParaRPr lang="en-GB" dirty="0" smtClean="0"/>
          </a:p>
          <a:p>
            <a:pPr marL="0" indent="0">
              <a:buNone/>
            </a:pPr>
            <a:endParaRPr lang="en-GB" sz="600" dirty="0" smtClean="0"/>
          </a:p>
          <a:p>
            <a:r>
              <a:rPr lang="en-GB" dirty="0" smtClean="0"/>
              <a:t>In RWI, children learn the sound and for Set 2 and 3 say a rhyme to help them remember the word. </a:t>
            </a:r>
            <a:endParaRPr lang="en-GB" dirty="0"/>
          </a:p>
        </p:txBody>
      </p:sp>
      <p:pic>
        <p:nvPicPr>
          <p:cNvPr id="5122" name="Picture 2" descr="Image result for RWI car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956" y="3513222"/>
            <a:ext cx="3675107" cy="2798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626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9875" t="10981" r="18813" b="11981"/>
          <a:stretch/>
        </p:blipFill>
        <p:spPr>
          <a:xfrm>
            <a:off x="600376" y="280890"/>
            <a:ext cx="4754880" cy="6577110"/>
          </a:xfrm>
          <a:prstGeom prst="rect">
            <a:avLst/>
          </a:prstGeom>
        </p:spPr>
      </p:pic>
      <p:pic>
        <p:nvPicPr>
          <p:cNvPr id="5" name="Picture 4">
            <a:hlinkClick r:id="rId3"/>
          </p:cNvPr>
          <p:cNvPicPr>
            <a:picLocks noChangeAspect="1"/>
          </p:cNvPicPr>
          <p:nvPr/>
        </p:nvPicPr>
        <p:blipFill rotWithShape="1">
          <a:blip r:embed="rId4"/>
          <a:srcRect l="9079" t="18933" r="37829" b="29464"/>
          <a:stretch/>
        </p:blipFill>
        <p:spPr>
          <a:xfrm>
            <a:off x="5487602" y="1467854"/>
            <a:ext cx="6472991" cy="3537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267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579" y="553452"/>
            <a:ext cx="10515600" cy="5382879"/>
          </a:xfrm>
        </p:spPr>
        <p:txBody>
          <a:bodyPr/>
          <a:lstStyle/>
          <a:p>
            <a:r>
              <a:rPr lang="en-GB" dirty="0" smtClean="0"/>
              <a:t>Once children have learnt these, they will then apply this knowledge to help them read words by:</a:t>
            </a:r>
          </a:p>
          <a:p>
            <a:pPr marL="0" indent="0">
              <a:buNone/>
            </a:pPr>
            <a:endParaRPr lang="en-GB" sz="1200" dirty="0"/>
          </a:p>
          <a:p>
            <a:pPr marL="514350" indent="-514350">
              <a:buAutoNum type="alphaLcParenR"/>
            </a:pPr>
            <a:r>
              <a:rPr lang="en-GB" b="1" dirty="0" smtClean="0"/>
              <a:t>Blending</a:t>
            </a:r>
            <a:r>
              <a:rPr lang="en-GB" dirty="0" smtClean="0"/>
              <a:t> - </a:t>
            </a:r>
            <a:r>
              <a:rPr lang="en-GB" dirty="0"/>
              <a:t>Saying the individual sounds that make up a word and then </a:t>
            </a:r>
            <a:r>
              <a:rPr lang="en-GB" dirty="0" smtClean="0"/>
              <a:t>blending </a:t>
            </a:r>
            <a:r>
              <a:rPr lang="en-GB" dirty="0"/>
              <a:t>the sounds together to say the word. </a:t>
            </a:r>
            <a:endParaRPr lang="en-GB" dirty="0" smtClean="0"/>
          </a:p>
          <a:p>
            <a:pPr marL="514350" indent="-514350">
              <a:buAutoNum type="alphaLcParenR"/>
            </a:pPr>
            <a:endParaRPr lang="en-GB" dirty="0"/>
          </a:p>
          <a:p>
            <a:pPr marL="514350" indent="-514350">
              <a:buAutoNum type="alphaLcParenR"/>
            </a:pPr>
            <a:r>
              <a:rPr lang="en-GB" b="1" dirty="0" smtClean="0"/>
              <a:t>Segmenting</a:t>
            </a:r>
            <a:r>
              <a:rPr lang="en-GB" dirty="0" smtClean="0"/>
              <a:t> - </a:t>
            </a:r>
            <a:r>
              <a:rPr lang="en-GB" dirty="0"/>
              <a:t>Splitting a word up into individual sounds </a:t>
            </a:r>
          </a:p>
        </p:txBody>
      </p:sp>
      <p:pic>
        <p:nvPicPr>
          <p:cNvPr id="5" name="Picture 4">
            <a:hlinkClick r:id="rId2"/>
          </p:cNvPr>
          <p:cNvPicPr>
            <a:picLocks noChangeAspect="1"/>
          </p:cNvPicPr>
          <p:nvPr/>
        </p:nvPicPr>
        <p:blipFill rotWithShape="1">
          <a:blip r:embed="rId3"/>
          <a:srcRect l="8092" t="20336" r="38421" b="30517"/>
          <a:stretch/>
        </p:blipFill>
        <p:spPr>
          <a:xfrm>
            <a:off x="3701716" y="3922208"/>
            <a:ext cx="5077326" cy="2622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941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7494" y="1014830"/>
            <a:ext cx="10515600" cy="1325563"/>
          </a:xfrm>
        </p:spPr>
        <p:txBody>
          <a:bodyPr/>
          <a:lstStyle/>
          <a:p>
            <a:r>
              <a:rPr lang="en-GB" dirty="0" smtClean="0"/>
              <a:t>How is phonics taught?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803266"/>
            <a:ext cx="10515600" cy="4351338"/>
          </a:xfrm>
        </p:spPr>
        <p:txBody>
          <a:bodyPr/>
          <a:lstStyle/>
          <a:p>
            <a:r>
              <a:rPr lang="en-GB" dirty="0" smtClean="0"/>
              <a:t>At </a:t>
            </a:r>
            <a:r>
              <a:rPr lang="en-GB" dirty="0" err="1" smtClean="0"/>
              <a:t>Brentfield</a:t>
            </a:r>
            <a:r>
              <a:rPr lang="en-GB" dirty="0" smtClean="0"/>
              <a:t> Primary School we use </a:t>
            </a:r>
            <a:r>
              <a:rPr lang="en-GB" b="1" dirty="0" smtClean="0"/>
              <a:t>Read Write </a:t>
            </a:r>
            <a:r>
              <a:rPr lang="en-GB" b="1" dirty="0" err="1" smtClean="0"/>
              <a:t>Inc</a:t>
            </a:r>
            <a:r>
              <a:rPr lang="en-GB" b="1" dirty="0" smtClean="0"/>
              <a:t> Phonics</a:t>
            </a:r>
            <a:r>
              <a:rPr lang="en-GB" dirty="0" smtClean="0"/>
              <a:t> to teach the children phonics. </a:t>
            </a:r>
          </a:p>
          <a:p>
            <a:endParaRPr lang="en-GB" dirty="0"/>
          </a:p>
          <a:p>
            <a:r>
              <a:rPr lang="en-GB" b="1" dirty="0" smtClean="0"/>
              <a:t>What is Read Write </a:t>
            </a:r>
            <a:r>
              <a:rPr lang="en-GB" b="1" dirty="0" err="1" smtClean="0"/>
              <a:t>Inc</a:t>
            </a:r>
            <a:r>
              <a:rPr lang="en-GB" b="1" dirty="0" smtClean="0"/>
              <a:t> Phonics?</a:t>
            </a:r>
          </a:p>
          <a:p>
            <a:pPr marL="0" indent="0">
              <a:buNone/>
            </a:pPr>
            <a:r>
              <a:rPr lang="en-GB" dirty="0" smtClean="0"/>
              <a:t>Read Write </a:t>
            </a:r>
            <a:r>
              <a:rPr lang="en-GB" dirty="0" err="1" smtClean="0"/>
              <a:t>Inc</a:t>
            </a:r>
            <a:r>
              <a:rPr lang="en-GB" dirty="0" smtClean="0"/>
              <a:t> (RWI) is a phonics based programme which helps children learn to read whilst also developing a wide range of vocabulary and encouraging a love of stories.</a:t>
            </a:r>
          </a:p>
          <a:p>
            <a:pPr marL="0" indent="0">
              <a:buNone/>
            </a:pPr>
            <a:endParaRPr lang="en-GB" b="1" dirty="0" smtClean="0"/>
          </a:p>
          <a:p>
            <a:endParaRPr lang="en-GB" b="1" dirty="0"/>
          </a:p>
        </p:txBody>
      </p:sp>
      <p:pic>
        <p:nvPicPr>
          <p:cNvPr id="5" name="Picture 2" descr="Image result for phonicscli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53032">
            <a:off x="8526841" y="335790"/>
            <a:ext cx="32385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6552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557</Words>
  <Application>Microsoft Office PowerPoint</Application>
  <PresentationFormat>Widescreen</PresentationFormat>
  <Paragraphs>57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Wingdings</vt:lpstr>
      <vt:lpstr>Office Theme</vt:lpstr>
      <vt:lpstr>Phonics Workshop</vt:lpstr>
      <vt:lpstr>Aims of the session</vt:lpstr>
      <vt:lpstr>What is Phonics?</vt:lpstr>
      <vt:lpstr>What do these words mean?</vt:lpstr>
      <vt:lpstr>PowerPoint Presentation</vt:lpstr>
      <vt:lpstr>What do these words mean?</vt:lpstr>
      <vt:lpstr>PowerPoint Presentation</vt:lpstr>
      <vt:lpstr>PowerPoint Presentation</vt:lpstr>
      <vt:lpstr>How is phonics taught? </vt:lpstr>
      <vt:lpstr>PowerPoint Presentation</vt:lpstr>
      <vt:lpstr>PowerPoint Presentation</vt:lpstr>
      <vt:lpstr>PowerPoint Presentation</vt:lpstr>
      <vt:lpstr>How to read words  (segmenting and blending)</vt:lpstr>
      <vt:lpstr>Let’s practise using some phonics to read the words below:</vt:lpstr>
      <vt:lpstr>What is the Phonics Screening Test?</vt:lpstr>
      <vt:lpstr>PowerPoint Presentation</vt:lpstr>
      <vt:lpstr>PowerPoint Presentation</vt:lpstr>
      <vt:lpstr>PowerPoint Presentation</vt:lpstr>
      <vt:lpstr>How can you help at home? </vt:lpstr>
      <vt:lpstr>PowerPoint Presentation</vt:lpstr>
      <vt:lpstr>PowerPoint Presentation</vt:lpstr>
      <vt:lpstr>Useful websites: </vt:lpstr>
      <vt:lpstr>PowerPoint Presentation</vt:lpstr>
      <vt:lpstr>Practice the phonics screening test at home using resources given by the Year 1 teachers!</vt:lpstr>
      <vt:lpstr>Questions?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Phonics Workshop</dc:title>
  <dc:creator>Andrius Vitas</dc:creator>
  <cp:lastModifiedBy>Andrius Vitas</cp:lastModifiedBy>
  <cp:revision>17</cp:revision>
  <dcterms:created xsi:type="dcterms:W3CDTF">2019-03-19T22:49:11Z</dcterms:created>
  <dcterms:modified xsi:type="dcterms:W3CDTF">2019-03-20T00:54:28Z</dcterms:modified>
</cp:coreProperties>
</file>